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4" r:id="rId10"/>
    <p:sldId id="265" r:id="rId11"/>
    <p:sldId id="267" r:id="rId12"/>
    <p:sldId id="268" r:id="rId13"/>
    <p:sldId id="269" r:id="rId14"/>
    <p:sldId id="271" r:id="rId15"/>
    <p:sldId id="270" r:id="rId16"/>
    <p:sldId id="272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8AB5FC"/>
    <a:srgbClr val="000066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943" autoAdjust="0"/>
  </p:normalViewPr>
  <p:slideViewPr>
    <p:cSldViewPr>
      <p:cViewPr varScale="1">
        <p:scale>
          <a:sx n="66" d="100"/>
          <a:sy n="66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B491F-6B63-4AFF-8434-DD84564E3115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D2EF9-C7DF-4D21-8A60-0072B10C2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D2EF9-C7DF-4D21-8A60-0072B10C2BA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Снеговик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D2EF9-C7DF-4D21-8A60-0072B10C2BA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Морковка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D2EF9-C7DF-4D21-8A60-0072B10C2BA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Угольки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D2EF9-C7DF-4D21-8A60-0072B10C2BA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3568E-60DD-4A94-A6B3-748F2660281C}" type="datetimeFigureOut">
              <a:rPr lang="ru-RU" smtClean="0"/>
              <a:pPr/>
              <a:t>08.01.2014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BC511-DA72-4C05-84BB-E3B44D464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thelmainesnowwoman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9092/11206178.547/0_ec94a_9a823a34_orig" TargetMode="External"/><Relationship Id="rId13" Type="http://schemas.openxmlformats.org/officeDocument/2006/relationships/hyperlink" Target="http://www.zhaba.ru/site_data/10667/objects_images/f/0/9/view/f09ab55a4268034e57cb78f94fb7c28e_88247.jpg" TargetMode="External"/><Relationship Id="rId18" Type="http://schemas.openxmlformats.org/officeDocument/2006/relationships/hyperlink" Target="http://pro-detok.info/forum/viewtopic.php?f=25&amp;t=1321" TargetMode="External"/><Relationship Id="rId3" Type="http://schemas.openxmlformats.org/officeDocument/2006/relationships/hyperlink" Target="http://www.babyblog.ru/user/Galina9131/3006348" TargetMode="External"/><Relationship Id="rId7" Type="http://schemas.openxmlformats.org/officeDocument/2006/relationships/hyperlink" Target="http://lenagold.narod.ru/fon/clipart/v/vedr/vedr73.png" TargetMode="External"/><Relationship Id="rId12" Type="http://schemas.openxmlformats.org/officeDocument/2006/relationships/hyperlink" Target="http://img1.restbee.ru/!sasha/1712-1/PIC000B03.jpg?time=1387283030" TargetMode="External"/><Relationship Id="rId17" Type="http://schemas.openxmlformats.org/officeDocument/2006/relationships/hyperlink" Target="http://skuky.net/22463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storyof.ru/sport-i-razvlecheniya/snegovik/" TargetMode="External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cxid.info/upload/original/1371202440.jpg" TargetMode="External"/><Relationship Id="rId11" Type="http://schemas.openxmlformats.org/officeDocument/2006/relationships/hyperlink" Target="http://img-fotki.yandex.ru/get/9317/11206178.548/0_ec954_f7f1f1c4_orig" TargetMode="External"/><Relationship Id="rId5" Type="http://schemas.openxmlformats.org/officeDocument/2006/relationships/hyperlink" Target="http://i039.radikal.ru/0811/3d/cfd57a55faec.png" TargetMode="External"/><Relationship Id="rId15" Type="http://schemas.openxmlformats.org/officeDocument/2006/relationships/hyperlink" Target="http://cdn.trinixy.ru/pics3/20080304/podb/6/ogromnij_snegovik_01.jpghttp:/www.nanowerk.com/news/id13857.jpg" TargetMode="External"/><Relationship Id="rId10" Type="http://schemas.openxmlformats.org/officeDocument/2006/relationships/hyperlink" Target="http://img-fotki.yandex.ru/get/6730/11206178.547/0_ec952_fd058f3c_orig" TargetMode="External"/><Relationship Id="rId19" Type="http://schemas.openxmlformats.org/officeDocument/2006/relationships/hyperlink" Target="http://www.gugunet.de/datein/3s_z_snegowik.html" TargetMode="External"/><Relationship Id="rId4" Type="http://schemas.openxmlformats.org/officeDocument/2006/relationships/hyperlink" Target="http://raduga-dusha.ru/post138660662/" TargetMode="External"/><Relationship Id="rId9" Type="http://schemas.openxmlformats.org/officeDocument/2006/relationships/hyperlink" Target="http://i6.good-luck.com.ua/photo/b/f/90/f90539e38e62cb1c771fe8192d9a10eb.jpg" TargetMode="External"/><Relationship Id="rId14" Type="http://schemas.openxmlformats.org/officeDocument/2006/relationships/hyperlink" Target="http://oppps.ru/kak-poyavilis-snegoviki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oryof.ru/sport-i-razvlecheniya/snegovik/storyof.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rina\Desktop\look.com.ua-58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quest Script" pitchFamily="2" charset="0"/>
              </a:rPr>
              <a:t>18 января –Всемирный день снеговика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cquest Script" pitchFamily="2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  <a:latin typeface="Acquest Script" pitchFamily="2" charset="0"/>
              </a:rPr>
              <a:t>                                                        </a:t>
            </a:r>
            <a:endParaRPr lang="ru-RU" dirty="0">
              <a:solidFill>
                <a:schemeClr val="bg1"/>
              </a:solidFill>
              <a:latin typeface="Acquest Script" pitchFamily="2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endParaRPr lang="ru-RU" dirty="0" smtClean="0">
              <a:solidFill>
                <a:schemeClr val="bg1"/>
              </a:solidFill>
              <a:latin typeface="Acquest Script" pitchFamily="2" charset="0"/>
            </a:endParaRPr>
          </a:p>
          <a:p>
            <a:pPr marL="514350" indent="-514350">
              <a:buNone/>
            </a:pPr>
            <a:endParaRPr lang="ru-RU" dirty="0">
              <a:solidFill>
                <a:schemeClr val="bg1"/>
              </a:solidFill>
              <a:latin typeface="Acquest Script" pitchFamily="2" charset="0"/>
            </a:endParaRPr>
          </a:p>
          <a:p>
            <a:pPr marL="514350" indent="-514350">
              <a:buNone/>
            </a:pPr>
            <a:endParaRPr lang="ru-RU" dirty="0" smtClean="0">
              <a:solidFill>
                <a:schemeClr val="bg1"/>
              </a:solidFill>
              <a:latin typeface="Acquest Script" pitchFamily="2" charset="0"/>
            </a:endParaRPr>
          </a:p>
          <a:p>
            <a:pPr marL="514350" indent="-514350" algn="r">
              <a:lnSpc>
                <a:spcPct val="110000"/>
              </a:lnSpc>
              <a:buNone/>
            </a:pPr>
            <a:r>
              <a:rPr lang="ru-RU" dirty="0" smtClean="0">
                <a:solidFill>
                  <a:srgbClr val="0033CC"/>
                </a:solidFill>
                <a:latin typeface="Adine Kirnberg" pitchFamily="2" charset="0"/>
              </a:rPr>
              <a:t>      </a:t>
            </a:r>
            <a:r>
              <a:rPr lang="ru-RU" sz="3200" b="1" dirty="0" smtClean="0">
                <a:solidFill>
                  <a:srgbClr val="000066"/>
                </a:solidFill>
                <a:latin typeface="Adine Kirnberg" pitchFamily="2" charset="0"/>
              </a:rPr>
              <a:t>Презентацию подготовила:</a:t>
            </a:r>
          </a:p>
          <a:p>
            <a:pPr algn="r">
              <a:lnSpc>
                <a:spcPct val="110000"/>
              </a:lnSpc>
              <a:buNone/>
            </a:pPr>
            <a:r>
              <a:rPr lang="ru-RU" sz="3200" b="1" dirty="0" smtClean="0">
                <a:solidFill>
                  <a:srgbClr val="000066"/>
                </a:solidFill>
                <a:latin typeface="Adine Kirnberg" pitchFamily="2" charset="0"/>
              </a:rPr>
              <a:t>        учитель начальных классов                          ШЛ № 101</a:t>
            </a:r>
          </a:p>
          <a:p>
            <a:pPr algn="r">
              <a:lnSpc>
                <a:spcPct val="110000"/>
              </a:lnSpc>
              <a:buNone/>
            </a:pPr>
            <a:r>
              <a:rPr lang="ru-RU" sz="3200" b="1" dirty="0" smtClean="0">
                <a:solidFill>
                  <a:srgbClr val="000066"/>
                </a:solidFill>
                <a:latin typeface="Adine Kirnberg" pitchFamily="2" charset="0"/>
              </a:rPr>
              <a:t>              г.Караганды</a:t>
            </a:r>
          </a:p>
          <a:p>
            <a:pPr algn="r">
              <a:lnSpc>
                <a:spcPct val="110000"/>
              </a:lnSpc>
              <a:buNone/>
            </a:pPr>
            <a:r>
              <a:rPr lang="ru-RU" sz="3200" b="1" dirty="0" smtClean="0">
                <a:solidFill>
                  <a:srgbClr val="000066"/>
                </a:solidFill>
                <a:latin typeface="Adine Kirnberg" pitchFamily="2" charset="0"/>
              </a:rPr>
              <a:t>             </a:t>
            </a:r>
            <a:r>
              <a:rPr lang="ru-RU" sz="3200" b="1" dirty="0" err="1" smtClean="0">
                <a:solidFill>
                  <a:srgbClr val="000066"/>
                </a:solidFill>
                <a:latin typeface="Adine Kirnberg" pitchFamily="2" charset="0"/>
              </a:rPr>
              <a:t>Зобнина</a:t>
            </a:r>
            <a:r>
              <a:rPr lang="ru-RU" sz="3200" b="1" dirty="0" smtClean="0">
                <a:solidFill>
                  <a:srgbClr val="000066"/>
                </a:solidFill>
                <a:latin typeface="Adine Kirnberg" pitchFamily="2" charset="0"/>
              </a:rPr>
              <a:t> И.Е</a:t>
            </a:r>
            <a:r>
              <a:rPr lang="ru-RU" sz="3200" b="1" dirty="0" smtClean="0">
                <a:solidFill>
                  <a:srgbClr val="000066"/>
                </a:solidFill>
                <a:latin typeface="Acquest Script" pitchFamily="2" charset="0"/>
              </a:rPr>
              <a:t>.</a:t>
            </a: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История появления снеговика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500034" y="1357298"/>
            <a:ext cx="4038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Только в XIX веке снежные создания «подобрели» и вскоре стали незаменимым атрибутом Рождества и Нового года. Поздравительные открытки с изображением милого улыбчивого снеговика в окружении веселых детей быстро завоевывали популярность. Любопытно, что в представлении европейских народов снеговик – это всегда существо мужского пола, снежных баб и снегурочек у них никогда не было. В английском языке для его обозначения есть только одно слово – «</a:t>
            </a:r>
            <a:r>
              <a:rPr lang="ru-RU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snowman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b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0_ec954_f7f1f1c4_orig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4876" y="1500174"/>
            <a:ext cx="4038600" cy="2872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 лепят снеговиков в разных странах</a:t>
            </a: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4071966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 целом приёмы лепки снеговика похожи. База едина, что в России, что в Европе, что в Северной Америке: три снежных шара в силуэте – брюшко, грудь и голова – да руки из веток или комков снега, в которые вставляется метла (ей, как считается, снеговик должен разгонять тучи, делая каждый зимний день солнечным). А вот у западных «моделей» встречаются ноги, которые в наших палестинах никто обычно не лепит.</a:t>
            </a:r>
          </a:p>
          <a:p>
            <a:pPr>
              <a:buNone/>
            </a:pPr>
            <a:endParaRPr lang="ru-RU" sz="26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f09ab55a4268034e57cb78f94fb7c28e_8824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1643050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 лепят снеговиков в разных странах</a:t>
            </a: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407196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9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 главные различия кроются в деталях. Если у нас носом служит исключительно морковка (очень редко – сосулька), то на западе активно используют и замороженную вишню, и початок кукурузы. «Буржуазный» снеговик носит цилиндр и покуривает трубку, тогда как отечественный предпочитает ведро и простой рот из камушков. </a:t>
            </a:r>
          </a:p>
        </p:txBody>
      </p:sp>
      <p:pic>
        <p:nvPicPr>
          <p:cNvPr id="8" name="Содержимое 7" descr="0_ec955_bf3f8d5f_orig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572000" y="1643050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 лепят снеговиков в разных странах</a:t>
            </a: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407196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19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PIC000B0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572000" y="1785926"/>
            <a:ext cx="4272927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28596" y="1500174"/>
            <a:ext cx="40719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 азиатских просторах, преимущественно в Японии, где и зимы более чем снежные, и снеговиков лепить очень любят. Там снеговики (</a:t>
            </a:r>
            <a:r>
              <a:rPr lang="ru-RU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Юки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Дарума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 лепятся исключительно из двух шаров: большой нижний полностью формирует туловище, маленький верхний отвечает за голову. Такое различие идёт от народных кукол </a:t>
            </a:r>
            <a:r>
              <a:rPr lang="ru-RU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Дарума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,  чем-то напоминающих наши отечественные матрёшки.</a:t>
            </a: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2547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Самый маленький  снеговик в мире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400052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pic>
        <p:nvPicPr>
          <p:cNvPr id="9" name="Содержимое 8" descr="id1385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1857365"/>
            <a:ext cx="3895724" cy="24390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20" y="164305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Британскому ученому Дэвиду Коксу из лаборатории </a:t>
            </a:r>
            <a:r>
              <a:rPr lang="ru-RU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National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Physical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Laboratory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удалось создать самого маленького снеговика в мире - всего 0,01 миллиметра в ширину или одна пятая ширины среднего человеческого волоса.</a:t>
            </a:r>
          </a:p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Для того, чтобы как следует рассмотреть интересного снеговика вам понадобится микроскоп.</a:t>
            </a:r>
          </a:p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Ученый сделал снеговика из двух крошечных кружков олова.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2547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Самый высокий снеговик в мире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400052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Самого высокого в мире, 36,6-метрового снеговика создавали две недели. Событие происходило в феврале 2008 года в городе Бетель (США), снеговика назвали "</a:t>
            </a:r>
            <a:r>
              <a:rPr lang="ru-RU" sz="1800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Olympia</a:t>
            </a: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SnowWoman</a:t>
            </a: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", и у него даже имеется официальная страница на </a:t>
            </a: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сайте</a:t>
            </a: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 города с </a:t>
            </a:r>
            <a:r>
              <a:rPr lang="ru-RU" sz="1800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блогом</a:t>
            </a: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и фотографиями. Снеговик окончательно растаял лишь в средине июня. </a:t>
            </a:r>
          </a:p>
        </p:txBody>
      </p:sp>
      <p:pic>
        <p:nvPicPr>
          <p:cNvPr id="11" name="Содержимое 10" descr="ogromnij_snegovik_01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572000" y="1428736"/>
            <a:ext cx="4038600" cy="25111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2547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400052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71472" y="428604"/>
            <a:ext cx="364333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 кто не успеет отпраздновать этот день 18 января, не стоит отчаиваться - на Украине, в России и Белоруссии существует еще один день - 28 февраля.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Рисунок 10" descr="zabavnye-snegoviki-foto_39726_s__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14356"/>
            <a:ext cx="4234088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Список источников</a:t>
            </a:r>
            <a:endParaRPr lang="ru-RU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/>
          <a:lstStyle/>
          <a:p>
            <a:endParaRPr lang="ru-RU" sz="1000" dirty="0" smtClean="0">
              <a:hlinkClick r:id="rId3"/>
            </a:endParaRPr>
          </a:p>
          <a:p>
            <a:endParaRPr lang="ru-RU" sz="1000" dirty="0" smtClean="0">
              <a:hlinkClick r:id="rId3"/>
            </a:endParaRPr>
          </a:p>
          <a:p>
            <a:endParaRPr lang="ru-RU" sz="1000" dirty="0" smtClean="0">
              <a:hlinkClick r:id="rId3"/>
            </a:endParaRPr>
          </a:p>
          <a:p>
            <a:endParaRPr lang="ru-RU" sz="1000" dirty="0" smtClean="0">
              <a:hlinkClick r:id="rId3"/>
            </a:endParaRPr>
          </a:p>
          <a:p>
            <a:endParaRPr lang="ru-RU" sz="1000" dirty="0" smtClean="0">
              <a:hlinkClick r:id="rId3"/>
            </a:endParaRPr>
          </a:p>
          <a:p>
            <a:endParaRPr lang="ru-RU" sz="1000" dirty="0" smtClean="0">
              <a:hlinkClick r:id="rId3"/>
            </a:endParaRPr>
          </a:p>
          <a:p>
            <a:r>
              <a:rPr lang="en-US" sz="1000" dirty="0" smtClean="0">
                <a:hlinkClick r:id="rId3"/>
              </a:rPr>
              <a:t>http://www.babyblog.ru/user/Galina9131/3006348</a:t>
            </a:r>
            <a:endParaRPr lang="ru-RU" sz="1000" dirty="0" smtClean="0"/>
          </a:p>
          <a:p>
            <a:r>
              <a:rPr lang="en-US" sz="1000" dirty="0" smtClean="0">
                <a:hlinkClick r:id="rId4"/>
              </a:rPr>
              <a:t>http://raduga-dusha.ru/post138660662/</a:t>
            </a:r>
            <a:endParaRPr lang="ru-RU" sz="1000" dirty="0" smtClean="0"/>
          </a:p>
          <a:p>
            <a:r>
              <a:rPr lang="en-US" sz="1000" dirty="0" smtClean="0">
                <a:hlinkClick r:id="rId5"/>
              </a:rPr>
              <a:t>http://i039.radikal.ru/0811/3d/cfd57a55faec.png</a:t>
            </a:r>
            <a:endParaRPr lang="ru-RU" sz="1000" dirty="0" smtClean="0"/>
          </a:p>
          <a:p>
            <a:r>
              <a:rPr lang="en-US" sz="1000" dirty="0" smtClean="0">
                <a:hlinkClick r:id="rId6"/>
              </a:rPr>
              <a:t>http://cxid.info/upload/original/1371202440.jpg</a:t>
            </a:r>
            <a:endParaRPr lang="ru-RU" sz="1000" dirty="0" smtClean="0"/>
          </a:p>
          <a:p>
            <a:r>
              <a:rPr lang="en-US" sz="1000" dirty="0" smtClean="0">
                <a:hlinkClick r:id="rId7"/>
              </a:rPr>
              <a:t>http://lenagold.narod.ru/fon/clipart/v/vedr/vedr73.png</a:t>
            </a:r>
            <a:endParaRPr lang="ru-RU" sz="1000" dirty="0" smtClean="0"/>
          </a:p>
          <a:p>
            <a:r>
              <a:rPr lang="en-US" sz="1000" dirty="0" smtClean="0">
                <a:hlinkClick r:id="rId8"/>
              </a:rPr>
              <a:t>http://img-fotki.yandex.ru/get/9092/11206178.547/0_ec94a_9a823a34_orig</a:t>
            </a:r>
            <a:endParaRPr lang="ru-RU" sz="1000" dirty="0" smtClean="0"/>
          </a:p>
          <a:p>
            <a:r>
              <a:rPr lang="en-US" sz="1000" dirty="0" smtClean="0">
                <a:hlinkClick r:id="rId9"/>
              </a:rPr>
              <a:t>http://i6.good-luck.com.ua/photo/b/f/90/f90539e38e62cb1c771fe8192d9a10eb.jpg</a:t>
            </a:r>
            <a:endParaRPr lang="ru-RU" sz="1000" dirty="0" smtClean="0"/>
          </a:p>
          <a:p>
            <a:r>
              <a:rPr lang="en-US" sz="1000" dirty="0" smtClean="0">
                <a:hlinkClick r:id="rId10"/>
              </a:rPr>
              <a:t>http://img-fotki.yandex.ru/get/6730/11206178.547/0_ec952_fd058f3c_orig</a:t>
            </a:r>
            <a:endParaRPr lang="ru-RU" sz="1000" dirty="0" smtClean="0"/>
          </a:p>
          <a:p>
            <a:r>
              <a:rPr lang="en-US" sz="1000" dirty="0" smtClean="0">
                <a:hlinkClick r:id="rId11"/>
              </a:rPr>
              <a:t>http://img-fotki.yandex.ru/get/9317/11206178.548/0_ec954_f7f1f1c4_orig</a:t>
            </a:r>
            <a:endParaRPr lang="ru-RU" sz="1000" dirty="0" smtClean="0"/>
          </a:p>
          <a:p>
            <a:r>
              <a:rPr lang="en-US" sz="1000" dirty="0" smtClean="0">
                <a:hlinkClick r:id="rId12"/>
              </a:rPr>
              <a:t>http://img1.restbee.ru/!sasha/1712-1/PIC000B03.jpg?time=1387283030</a:t>
            </a:r>
            <a:endParaRPr lang="ru-RU" sz="1000" dirty="0" smtClean="0"/>
          </a:p>
          <a:p>
            <a:r>
              <a:rPr lang="en-US" sz="1000" dirty="0" smtClean="0">
                <a:hlinkClick r:id="rId13"/>
              </a:rPr>
              <a:t>http://www.zhaba.ru/site_data/10667/objects_images/f/0/9/view/f09ab55a4268034e57cb78f94fb7c28e_88247.jpg</a:t>
            </a:r>
            <a:endParaRPr lang="ru-RU" sz="1000" dirty="0" smtClean="0"/>
          </a:p>
          <a:p>
            <a:r>
              <a:rPr lang="en-US" sz="1000" dirty="0" smtClean="0">
                <a:hlinkClick r:id="rId14"/>
              </a:rPr>
              <a:t>http://oppps.ru/kak-poyavilis-snegoviki.html</a:t>
            </a:r>
            <a:endParaRPr lang="ru-RU" sz="1000" dirty="0" smtClean="0"/>
          </a:p>
          <a:p>
            <a:r>
              <a:rPr lang="en-US" sz="1000" dirty="0" smtClean="0">
                <a:hlinkClick r:id="rId15"/>
              </a:rPr>
              <a:t>http://cdn.trinixy.ru/pics3/20080304/podb/6/ogromnij_snegovik_01.jpghttp://www.nanowerk.com/news/id13857.jpg</a:t>
            </a:r>
            <a:endParaRPr lang="ru-RU" sz="1000" dirty="0" smtClean="0"/>
          </a:p>
          <a:p>
            <a:r>
              <a:rPr lang="en-US" sz="1000" dirty="0" smtClean="0">
                <a:hlinkClick r:id="rId16"/>
              </a:rPr>
              <a:t>http://storyof.ru/sport-i-razvlecheniya/snegovik/</a:t>
            </a:r>
            <a:endParaRPr lang="ru-RU" sz="1000" dirty="0" smtClean="0"/>
          </a:p>
          <a:p>
            <a:r>
              <a:rPr lang="en-US" sz="1000" dirty="0" smtClean="0">
                <a:hlinkClick r:id="rId17"/>
              </a:rPr>
              <a:t>http://skuky.net/22463</a:t>
            </a:r>
            <a:endParaRPr lang="ru-RU" sz="1000" dirty="0" smtClean="0"/>
          </a:p>
          <a:p>
            <a:r>
              <a:rPr lang="en-US" sz="1000" dirty="0" smtClean="0">
                <a:hlinkClick r:id="rId14"/>
              </a:rPr>
              <a:t>http://oppps.ru/kak-poyavilis-snegoviki.html</a:t>
            </a:r>
            <a:endParaRPr lang="ru-RU" sz="1000" dirty="0" smtClean="0"/>
          </a:p>
          <a:p>
            <a:r>
              <a:rPr lang="en-US" sz="1000" dirty="0" smtClean="0">
                <a:hlinkClick r:id="rId18"/>
              </a:rPr>
              <a:t>http://pro-detok.info/forum/viewtopic.php?f=25&amp;t=1321</a:t>
            </a:r>
            <a:endParaRPr lang="ru-RU" sz="1000" dirty="0" smtClean="0"/>
          </a:p>
          <a:p>
            <a:r>
              <a:rPr lang="en-US" sz="1000" dirty="0" smtClean="0">
                <a:hlinkClick r:id="rId19"/>
              </a:rPr>
              <a:t>http://www.gugunet.de/datein/3s_z_snegowik.html</a:t>
            </a:r>
            <a:endParaRPr lang="ru-RU" sz="1000" dirty="0" smtClean="0"/>
          </a:p>
          <a:p>
            <a:endParaRPr lang="ru-RU" sz="1000" dirty="0" smtClean="0"/>
          </a:p>
          <a:p>
            <a:endParaRPr lang="ru-RU" sz="1000" dirty="0" smtClean="0"/>
          </a:p>
          <a:p>
            <a:endParaRPr lang="ru-RU" sz="1000" dirty="0" smtClean="0"/>
          </a:p>
          <a:p>
            <a:endParaRPr lang="ru-RU" sz="1000" dirty="0"/>
          </a:p>
        </p:txBody>
      </p:sp>
      <p:pic>
        <p:nvPicPr>
          <p:cNvPr id="7" name="Рисунок 6" descr="zabavnye-snegoviki-foto_39726_s__9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28596" y="1500174"/>
            <a:ext cx="3805066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65644837_27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357686" y="1357298"/>
            <a:ext cx="4071966" cy="3887455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00034" y="357166"/>
            <a:ext cx="3857652" cy="4691063"/>
          </a:xfrm>
        </p:spPr>
        <p:txBody>
          <a:bodyPr>
            <a:normAutofit fontScale="92500" lnSpcReduction="20000"/>
          </a:bodyPr>
          <a:lstStyle/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Появился во дворе </a:t>
            </a:r>
            <a:b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Он в холодном январе. </a:t>
            </a:r>
            <a:b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Круглый, добрый и смешной. </a:t>
            </a:r>
            <a:b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Иногда стоит с метлой. </a:t>
            </a:r>
            <a:b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 ветру зимнему привык </a:t>
            </a:r>
            <a:b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Это белый.... </a:t>
            </a:r>
          </a:p>
          <a:p>
            <a:endParaRPr lang="ru-RU" sz="24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357166"/>
            <a:ext cx="26757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Снеговик</a:t>
            </a:r>
            <a:endParaRPr lang="ru-RU" sz="48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00034" y="357166"/>
            <a:ext cx="3429024" cy="4691063"/>
          </a:xfrm>
        </p:spPr>
        <p:txBody>
          <a:bodyPr>
            <a:normAutofit/>
          </a:bodyPr>
          <a:lstStyle/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Вместо носа – очень ловко</a:t>
            </a:r>
            <a:b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 него сидит.... </a:t>
            </a:r>
            <a:endParaRPr lang="ru-RU" sz="32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cfd57a55faec.pn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5572132" y="1328193"/>
            <a:ext cx="2637309" cy="4810648"/>
          </a:xfrm>
        </p:spPr>
      </p:pic>
      <p:sp>
        <p:nvSpPr>
          <p:cNvPr id="12" name="Прямоугольник 11"/>
          <p:cNvSpPr/>
          <p:nvPr/>
        </p:nvSpPr>
        <p:spPr>
          <a:xfrm>
            <a:off x="5715008" y="357166"/>
            <a:ext cx="28157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Морковка</a:t>
            </a:r>
            <a:endParaRPr lang="ru-RU" sz="48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00034" y="357166"/>
            <a:ext cx="3429024" cy="4691063"/>
          </a:xfrm>
        </p:spPr>
        <p:txBody>
          <a:bodyPr>
            <a:normAutofit/>
          </a:bodyPr>
          <a:lstStyle/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1371202440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929190" y="1714488"/>
            <a:ext cx="3429003" cy="2571752"/>
          </a:xfrm>
        </p:spPr>
      </p:pic>
      <p:sp>
        <p:nvSpPr>
          <p:cNvPr id="7" name="Прямоугольник 6"/>
          <p:cNvSpPr/>
          <p:nvPr/>
        </p:nvSpPr>
        <p:spPr>
          <a:xfrm>
            <a:off x="214282" y="221455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 совсем невелики</a:t>
            </a:r>
            <a:b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Его глазки-…</a:t>
            </a:r>
            <a:endParaRPr lang="ru-RU" sz="32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571480"/>
            <a:ext cx="23556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Угольки</a:t>
            </a:r>
            <a:endParaRPr lang="ru-RU" sz="48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00034" y="357166"/>
            <a:ext cx="3429024" cy="4691063"/>
          </a:xfrm>
        </p:spPr>
        <p:txBody>
          <a:bodyPr>
            <a:normAutofit/>
          </a:bodyPr>
          <a:lstStyle/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indent="-914400">
              <a:buNone/>
            </a:pPr>
            <a:r>
              <a:rPr lang="ru-RU" sz="4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Ведро</a:t>
            </a:r>
          </a:p>
          <a:p>
            <a:pPr marL="914400" indent="-914400">
              <a:buNone/>
            </a:pPr>
            <a:endParaRPr lang="ru-RU" sz="48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2214554"/>
            <a:ext cx="33575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Вместо шляпы – не хитро!-</a:t>
            </a:r>
            <a:b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Гордо я ношу… </a:t>
            </a:r>
            <a:endParaRPr lang="ru-RU" sz="32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vedr7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1643050"/>
            <a:ext cx="2146288" cy="3355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История появления снеговика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1428736"/>
            <a:ext cx="78581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История появления снеговика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, если верить тому, что написано в стародавнем предании, началась еще в 1493 году. Именно тогда, известный скульптор, поэт и архитектор из Испании Микеланджело слепил снежную фигуру. </a:t>
            </a:r>
            <a:b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Первое письменное описание </a:t>
            </a:r>
            <a:r>
              <a:rPr lang="ru-RU" b="1" i="1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появления снеговика</a:t>
            </a:r>
            <a:r>
              <a:rPr lang="ru-RU" i="1" u="sng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относят к XVIII веку, а 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картинка «снеговик»</a:t>
            </a:r>
            <a:r>
              <a:rPr lang="ru-RU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впервые появилась в детской книжечке с песнями, которая была выпущена в Лейпциге.</a:t>
            </a:r>
            <a:endParaRPr lang="ru-RU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-fotki.yandex.ru/get/9092/11206178.547/0_ec94a_9a823a34_or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573294"/>
            <a:ext cx="4143404" cy="2989431"/>
          </a:xfrm>
          <a:prstGeom prst="round2DiagRect">
            <a:avLst>
              <a:gd name="adj1" fmla="val 16667"/>
              <a:gd name="adj2" fmla="val 5781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История появления снеговика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114800" cy="484030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3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Согласно преданиям, первые снеговики не были добрыми и милыми «хранителями зимы». Наоборот, самые первые снеговики обладали страшным оскалом, и напоминали огромных снежных монстров. И это вполне логично, ведь тогда зимы приносили людям массу несчастий своими лютыми морозами.</a:t>
            </a:r>
          </a:p>
          <a:p>
            <a:pPr>
              <a:buNone/>
            </a:pPr>
            <a:r>
              <a:rPr lang="ru-RU" sz="3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Тогда же существовали и поверья, связанные со снеговиками. Лепить снеговиков не рекомендовалось, а уж тем более, нельзя было смотреть на снеговика из-за шторы в окно, или на улице. Если идя по улице вы встречали снеговика, то его необходимо было обойти «десятой дорогой</a:t>
            </a:r>
            <a:endParaRPr lang="ru-RU" sz="3800" b="1" i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071546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 &amp;Kcy;&amp;acy;&amp;kcy; &amp;pcy;&amp;ocy;&amp;yacy;&amp;vcy;&amp;icy;&amp;lcy;&amp;icy;&amp;scy;&amp;softcy; &amp;Scy;&amp;ncy;&amp;iecy;&amp;gcy;&amp;ocy;&amp;vcy;&amp;i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36"/>
            <a:ext cx="4082169" cy="3714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История появления снеговика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571472" y="1214422"/>
            <a:ext cx="4038600" cy="475775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8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 Европе снеговиков всегда лепили рядом с домами, щедро украшали гирляндами и домашней утварью, укутывали в шарфы, а в руки вручали ветвистые метлы. В деталях их «одеяния» угадывается мистический характер. Например, нос в виде морковки прикрепляли, чтобы умилостивить духов, посылающих урожай и плодородие. Перевернутое ведро на голове символизировало достаток в доме. В Румынии издавна известен обычай украшать снеговика «бусами» из головок чеснока. Считалось, что это способствует здоровью домочадцев и оберегает их от проказ темной силы. </a:t>
            </a:r>
          </a:p>
          <a:p>
            <a:endParaRPr lang="ru-RU" dirty="0"/>
          </a:p>
        </p:txBody>
      </p:sp>
      <p:pic>
        <p:nvPicPr>
          <p:cNvPr id="10" name="Содержимое 9" descr="0_ec952_fd058f3c_orig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143504" y="1571612"/>
            <a:ext cx="3094627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rina\Pictures\da7b68b1c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714"/>
            <a:ext cx="9144000" cy="6907714"/>
          </a:xfrm>
          <a:prstGeom prst="rect">
            <a:avLst/>
          </a:prstGeom>
          <a:ln w="190500" cap="sq">
            <a:solidFill>
              <a:srgbClr val="8AB5F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История появления снеговика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285860"/>
            <a:ext cx="76438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 Руси же снеговиков лепили с древних языческих времен и почитали как духов зимы. К ним, как и к Морозу, относились с должным уважением и обращались с просьбами о помощи и уменьшении длительности лютых морозов. Кстати, снежные бабы и Снегурочка – это наше, русское достояние. Наши предки верили, что зимними природными явлениями (туманами, снегами, метелями) повелевают духи женского пола. Поэтому, чтобы показать им свое почтение, лепили снежных баб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90539e38e62cb1c771fe8192d9a10eb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00298" y="3714752"/>
            <a:ext cx="4204028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33CC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860</Words>
  <Application>Microsoft Office PowerPoint</Application>
  <PresentationFormat>Экран (4:3)</PresentationFormat>
  <Paragraphs>91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18 января –Всемирный день снеговика</vt:lpstr>
      <vt:lpstr>Слайд 2</vt:lpstr>
      <vt:lpstr>Слайд 3</vt:lpstr>
      <vt:lpstr>Слайд 4</vt:lpstr>
      <vt:lpstr>Слайд 5</vt:lpstr>
      <vt:lpstr>История появления снеговика</vt:lpstr>
      <vt:lpstr>История появления снеговика</vt:lpstr>
      <vt:lpstr>История появления снеговика</vt:lpstr>
      <vt:lpstr>История появления снеговика</vt:lpstr>
      <vt:lpstr>История появления снеговика</vt:lpstr>
      <vt:lpstr>Как лепят снеговиков в разных странах</vt:lpstr>
      <vt:lpstr>Как лепят снеговиков в разных странах</vt:lpstr>
      <vt:lpstr>Как лепят снеговиков в разных странах</vt:lpstr>
      <vt:lpstr> Самый маленький  снеговик в мире </vt:lpstr>
      <vt:lpstr>Самый высокий снеговик в мире </vt:lpstr>
      <vt:lpstr> </vt:lpstr>
      <vt:lpstr>Список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 января –Всемирный день снеговика</dc:title>
  <dc:creator>Irina</dc:creator>
  <cp:lastModifiedBy>Irina</cp:lastModifiedBy>
  <cp:revision>35</cp:revision>
  <dcterms:created xsi:type="dcterms:W3CDTF">2014-01-07T11:30:13Z</dcterms:created>
  <dcterms:modified xsi:type="dcterms:W3CDTF">2014-01-08T11:12:44Z</dcterms:modified>
</cp:coreProperties>
</file>